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Barlow"/>
      <p:regular r:id="rId15"/>
    </p:embeddedFont>
    <p:embeddedFont>
      <p:font typeface="Barlow"/>
      <p:regular r:id="rId16"/>
    </p:embeddedFont>
    <p:embeddedFont>
      <p:font typeface="Barlow"/>
      <p:regular r:id="rId17"/>
    </p:embeddedFont>
    <p:embeddedFont>
      <p:font typeface="Barlow"/>
      <p:regular r:id="rId18"/>
    </p:embeddedFont>
    <p:embeddedFont>
      <p:font typeface="Montserrat"/>
      <p:regular r:id="rId19"/>
    </p:embeddedFont>
    <p:embeddedFont>
      <p:font typeface="Montserrat"/>
      <p:regular r:id="rId20"/>
    </p:embeddedFont>
    <p:embeddedFont>
      <p:font typeface="Montserrat"/>
      <p:regular r:id="rId21"/>
    </p:embeddedFont>
    <p:embeddedFont>
      <p:font typeface="Montserrat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Relationship Id="rId21" Type="http://schemas.openxmlformats.org/officeDocument/2006/relationships/font" Target="fonts/font7.fntdata"/><Relationship Id="rId22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2-1.png"/><Relationship Id="rId2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3-1.png"/><Relationship Id="rId2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4-1.png"/><Relationship Id="rId2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5-1.png"/><Relationship Id="rId2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6-1.png"/><Relationship Id="rId2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7-1.png"/><Relationship Id="rId2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8-1.png"/><Relationship Id="rId2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9-1.png"/><Relationship Id="rId2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image" Target="../media/image-3-5.png"/><Relationship Id="rId6" Type="http://schemas.openxmlformats.org/officeDocument/2006/relationships/slideLayout" Target="../slideLayouts/slideLayout4.xml"/><Relationship Id="rId7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image" Target="../media/image-4-6.png"/><Relationship Id="rId7" Type="http://schemas.openxmlformats.org/officeDocument/2006/relationships/image" Target="../media/image-4-7.png"/><Relationship Id="rId8" Type="http://schemas.openxmlformats.org/officeDocument/2006/relationships/image" Target="../media/image-4-8.png"/><Relationship Id="rId9" Type="http://schemas.openxmlformats.org/officeDocument/2006/relationships/image" Target="../media/image-4-9.png"/><Relationship Id="rId10" Type="http://schemas.openxmlformats.org/officeDocument/2006/relationships/image" Target="../media/image-4-10.png"/><Relationship Id="rId11" Type="http://schemas.openxmlformats.org/officeDocument/2006/relationships/slideLayout" Target="../slideLayouts/slideLayout5.xml"/><Relationship Id="rId1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slideLayout" Target="../slideLayouts/slideLayout7.xml"/><Relationship Id="rId7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slideLayout" Target="../slideLayouts/slideLayout8.xml"/><Relationship Id="rId7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6" Type="http://schemas.openxmlformats.org/officeDocument/2006/relationships/image" Target="../media/image-8-6.png"/><Relationship Id="rId7" Type="http://schemas.openxmlformats.org/officeDocument/2006/relationships/image" Target="../media/image-8-7.png"/><Relationship Id="rId8" Type="http://schemas.openxmlformats.org/officeDocument/2006/relationships/image" Target="../media/image-8-8.png"/><Relationship Id="rId9" Type="http://schemas.openxmlformats.org/officeDocument/2006/relationships/slideLayout" Target="../slideLayouts/slideLayout9.xml"/><Relationship Id="rId10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2719507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Methodology of Cyber Forensics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44709" y="4469844"/>
            <a:ext cx="7627382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Cyber forensics follows a systematic process for investigating digital crimes. It relies on established protocols to ensure evidence integrity throughout investigations.</a:t>
            </a:r>
            <a:endParaRPr lang="en-US" sz="17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03501" y="773192"/>
            <a:ext cx="7397353" cy="5799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550"/>
              </a:lnSpc>
              <a:buNone/>
            </a:pPr>
            <a:r>
              <a:rPr lang="en-US" sz="36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Case Preparation in Cyber Forensics</a:t>
            </a:r>
            <a:endParaRPr lang="en-US" sz="3650" dirty="0"/>
          </a:p>
        </p:txBody>
      </p:sp>
      <p:sp>
        <p:nvSpPr>
          <p:cNvPr id="4" name="Shape 1"/>
          <p:cNvSpPr/>
          <p:nvPr/>
        </p:nvSpPr>
        <p:spPr>
          <a:xfrm>
            <a:off x="6103501" y="1617583"/>
            <a:ext cx="7909798" cy="1327547"/>
          </a:xfrm>
          <a:prstGeom prst="roundRect">
            <a:avLst>
              <a:gd name="adj" fmla="val 19922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287333" y="1801416"/>
            <a:ext cx="2319933" cy="2900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Define Objectives</a:t>
            </a:r>
            <a:endParaRPr lang="en-US" sz="1800" dirty="0"/>
          </a:p>
        </p:txBody>
      </p:sp>
      <p:sp>
        <p:nvSpPr>
          <p:cNvPr id="6" name="Text 3"/>
          <p:cNvSpPr/>
          <p:nvPr/>
        </p:nvSpPr>
        <p:spPr>
          <a:xfrm>
            <a:off x="6287333" y="2197179"/>
            <a:ext cx="7542133" cy="5641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Establish clear goals based on the initial incident report. Determine what evidence needs to be collected.</a:t>
            </a:r>
            <a:endParaRPr lang="en-US" sz="1350" dirty="0"/>
          </a:p>
        </p:txBody>
      </p:sp>
      <p:sp>
        <p:nvSpPr>
          <p:cNvPr id="7" name="Shape 4"/>
          <p:cNvSpPr/>
          <p:nvPr/>
        </p:nvSpPr>
        <p:spPr>
          <a:xfrm>
            <a:off x="6103501" y="3121343"/>
            <a:ext cx="7909798" cy="1327547"/>
          </a:xfrm>
          <a:prstGeom prst="roundRect">
            <a:avLst>
              <a:gd name="adj" fmla="val 19922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6287333" y="3305175"/>
            <a:ext cx="2319933" cy="2900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Assign Resources</a:t>
            </a:r>
            <a:endParaRPr lang="en-US" sz="1800" dirty="0"/>
          </a:p>
        </p:txBody>
      </p:sp>
      <p:sp>
        <p:nvSpPr>
          <p:cNvPr id="9" name="Text 6"/>
          <p:cNvSpPr/>
          <p:nvPr/>
        </p:nvSpPr>
        <p:spPr>
          <a:xfrm>
            <a:off x="6287333" y="3700939"/>
            <a:ext cx="7542133" cy="5641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Allocate specialized team members with appropriate skills. Ensure proper tools and equipment are available.</a:t>
            </a:r>
            <a:endParaRPr lang="en-US" sz="1350" dirty="0"/>
          </a:p>
        </p:txBody>
      </p:sp>
      <p:sp>
        <p:nvSpPr>
          <p:cNvPr id="10" name="Shape 7"/>
          <p:cNvSpPr/>
          <p:nvPr/>
        </p:nvSpPr>
        <p:spPr>
          <a:xfrm>
            <a:off x="6103501" y="4625102"/>
            <a:ext cx="7909798" cy="1327547"/>
          </a:xfrm>
          <a:prstGeom prst="roundRect">
            <a:avLst>
              <a:gd name="adj" fmla="val 19922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287333" y="4808934"/>
            <a:ext cx="2319933" cy="2900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Legal Requirements</a:t>
            </a:r>
            <a:endParaRPr lang="en-US" sz="1800" dirty="0"/>
          </a:p>
        </p:txBody>
      </p:sp>
      <p:sp>
        <p:nvSpPr>
          <p:cNvPr id="12" name="Text 9"/>
          <p:cNvSpPr/>
          <p:nvPr/>
        </p:nvSpPr>
        <p:spPr>
          <a:xfrm>
            <a:off x="6287333" y="5204698"/>
            <a:ext cx="7542133" cy="5641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Identify applicable laws and regulations. Obtain necessary warrants and permissions before proceeding.</a:t>
            </a:r>
            <a:endParaRPr lang="en-US" sz="1350" dirty="0"/>
          </a:p>
        </p:txBody>
      </p:sp>
      <p:sp>
        <p:nvSpPr>
          <p:cNvPr id="13" name="Shape 10"/>
          <p:cNvSpPr/>
          <p:nvPr/>
        </p:nvSpPr>
        <p:spPr>
          <a:xfrm>
            <a:off x="6103501" y="6128861"/>
            <a:ext cx="7909798" cy="1327547"/>
          </a:xfrm>
          <a:prstGeom prst="roundRect">
            <a:avLst>
              <a:gd name="adj" fmla="val 19922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6287333" y="6312694"/>
            <a:ext cx="2319933" cy="2900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Documentation</a:t>
            </a:r>
            <a:endParaRPr lang="en-US" sz="1800" dirty="0"/>
          </a:p>
        </p:txBody>
      </p:sp>
      <p:sp>
        <p:nvSpPr>
          <p:cNvPr id="15" name="Text 12"/>
          <p:cNvSpPr/>
          <p:nvPr/>
        </p:nvSpPr>
        <p:spPr>
          <a:xfrm>
            <a:off x="6287333" y="6708458"/>
            <a:ext cx="7542133" cy="5641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Create initial case files with scope details. Record background information and suspected timeline of events.</a:t>
            </a:r>
            <a:endParaRPr lang="en-US" sz="13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8422" y="557689"/>
            <a:ext cx="8397597" cy="6657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200"/>
              </a:lnSpc>
              <a:buNone/>
            </a:pPr>
            <a:r>
              <a:rPr lang="en-US" sz="41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Phases of the Investigation Process</a:t>
            </a:r>
            <a:endParaRPr lang="en-US" sz="4150" dirty="0"/>
          </a:p>
        </p:txBody>
      </p:sp>
      <p:sp>
        <p:nvSpPr>
          <p:cNvPr id="3" name="Shape 1"/>
          <p:cNvSpPr/>
          <p:nvPr/>
        </p:nvSpPr>
        <p:spPr>
          <a:xfrm>
            <a:off x="7303770" y="1628299"/>
            <a:ext cx="22860" cy="6043613"/>
          </a:xfrm>
          <a:prstGeom prst="roundRect">
            <a:avLst>
              <a:gd name="adj" fmla="val 1328200"/>
            </a:avLst>
          </a:prstGeom>
          <a:solidFill>
            <a:srgbClr val="BACFDD"/>
          </a:solidFill>
          <a:ln/>
        </p:spPr>
      </p:sp>
      <p:sp>
        <p:nvSpPr>
          <p:cNvPr id="4" name="Shape 2"/>
          <p:cNvSpPr/>
          <p:nvPr/>
        </p:nvSpPr>
        <p:spPr>
          <a:xfrm>
            <a:off x="6503134" y="1844516"/>
            <a:ext cx="607219" cy="22860"/>
          </a:xfrm>
          <a:prstGeom prst="roundRect">
            <a:avLst>
              <a:gd name="adj" fmla="val 1328200"/>
            </a:avLst>
          </a:prstGeom>
          <a:solidFill>
            <a:srgbClr val="BACFDD"/>
          </a:solidFill>
          <a:ln/>
        </p:spPr>
      </p:sp>
      <p:sp>
        <p:nvSpPr>
          <p:cNvPr id="5" name="Shape 3"/>
          <p:cNvSpPr/>
          <p:nvPr/>
        </p:nvSpPr>
        <p:spPr>
          <a:xfrm>
            <a:off x="7087493" y="1628299"/>
            <a:ext cx="455414" cy="455414"/>
          </a:xfrm>
          <a:prstGeom prst="roundRect">
            <a:avLst>
              <a:gd name="adj" fmla="val 66670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55359" y="1656219"/>
            <a:ext cx="319564" cy="399455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3639860" y="1697831"/>
            <a:ext cx="2663309" cy="332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Identification</a:t>
            </a:r>
            <a:endParaRPr lang="en-US" sz="2050" dirty="0"/>
          </a:p>
        </p:txBody>
      </p:sp>
      <p:sp>
        <p:nvSpPr>
          <p:cNvPr id="8" name="Text 5"/>
          <p:cNvSpPr/>
          <p:nvPr/>
        </p:nvSpPr>
        <p:spPr>
          <a:xfrm>
            <a:off x="708422" y="2152174"/>
            <a:ext cx="5594747" cy="647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Recognize and locate relevant digital evidence sources. Determine which devices may contain critical data.</a:t>
            </a:r>
            <a:endParaRPr lang="en-US" sz="1550" dirty="0"/>
          </a:p>
        </p:txBody>
      </p:sp>
      <p:sp>
        <p:nvSpPr>
          <p:cNvPr id="9" name="Shape 6"/>
          <p:cNvSpPr/>
          <p:nvPr/>
        </p:nvSpPr>
        <p:spPr>
          <a:xfrm>
            <a:off x="7520047" y="3058954"/>
            <a:ext cx="607219" cy="22860"/>
          </a:xfrm>
          <a:prstGeom prst="roundRect">
            <a:avLst>
              <a:gd name="adj" fmla="val 1328200"/>
            </a:avLst>
          </a:prstGeom>
          <a:solidFill>
            <a:srgbClr val="BACFDD"/>
          </a:solidFill>
          <a:ln/>
        </p:spPr>
      </p:sp>
      <p:sp>
        <p:nvSpPr>
          <p:cNvPr id="10" name="Shape 7"/>
          <p:cNvSpPr/>
          <p:nvPr/>
        </p:nvSpPr>
        <p:spPr>
          <a:xfrm>
            <a:off x="7087493" y="2842736"/>
            <a:ext cx="455414" cy="455414"/>
          </a:xfrm>
          <a:prstGeom prst="roundRect">
            <a:avLst>
              <a:gd name="adj" fmla="val 66670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pic>
        <p:nvPicPr>
          <p:cNvPr id="11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5359" y="2870656"/>
            <a:ext cx="319564" cy="399455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8327231" y="2912269"/>
            <a:ext cx="2663309" cy="332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Preservation</a:t>
            </a:r>
            <a:endParaRPr lang="en-US" sz="2050" dirty="0"/>
          </a:p>
        </p:txBody>
      </p:sp>
      <p:sp>
        <p:nvSpPr>
          <p:cNvPr id="13" name="Text 9"/>
          <p:cNvSpPr/>
          <p:nvPr/>
        </p:nvSpPr>
        <p:spPr>
          <a:xfrm>
            <a:off x="8327231" y="3366611"/>
            <a:ext cx="5594747" cy="647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Secure evidence to prevent modification. Create forensic images of original data sources.</a:t>
            </a:r>
            <a:endParaRPr lang="en-US" sz="1550" dirty="0"/>
          </a:p>
        </p:txBody>
      </p:sp>
      <p:sp>
        <p:nvSpPr>
          <p:cNvPr id="14" name="Shape 10"/>
          <p:cNvSpPr/>
          <p:nvPr/>
        </p:nvSpPr>
        <p:spPr>
          <a:xfrm>
            <a:off x="6503134" y="4105751"/>
            <a:ext cx="607219" cy="22860"/>
          </a:xfrm>
          <a:prstGeom prst="roundRect">
            <a:avLst>
              <a:gd name="adj" fmla="val 1328200"/>
            </a:avLst>
          </a:prstGeom>
          <a:solidFill>
            <a:srgbClr val="BACFDD"/>
          </a:solidFill>
          <a:ln/>
        </p:spPr>
      </p:sp>
      <p:sp>
        <p:nvSpPr>
          <p:cNvPr id="15" name="Shape 11"/>
          <p:cNvSpPr/>
          <p:nvPr/>
        </p:nvSpPr>
        <p:spPr>
          <a:xfrm>
            <a:off x="7087493" y="3889534"/>
            <a:ext cx="455414" cy="455414"/>
          </a:xfrm>
          <a:prstGeom prst="roundRect">
            <a:avLst>
              <a:gd name="adj" fmla="val 66670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pic>
        <p:nvPicPr>
          <p:cNvPr id="1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5359" y="3917454"/>
            <a:ext cx="319564" cy="399455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3639860" y="3959066"/>
            <a:ext cx="2663309" cy="332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Collection</a:t>
            </a:r>
            <a:endParaRPr lang="en-US" sz="2050" dirty="0"/>
          </a:p>
        </p:txBody>
      </p:sp>
      <p:sp>
        <p:nvSpPr>
          <p:cNvPr id="18" name="Text 13"/>
          <p:cNvSpPr/>
          <p:nvPr/>
        </p:nvSpPr>
        <p:spPr>
          <a:xfrm>
            <a:off x="708422" y="4413409"/>
            <a:ext cx="5594747" cy="647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Gather data systematically from systems, networks, and storage devices. Follow strict protocols.</a:t>
            </a:r>
            <a:endParaRPr lang="en-US" sz="1550" dirty="0"/>
          </a:p>
        </p:txBody>
      </p:sp>
      <p:sp>
        <p:nvSpPr>
          <p:cNvPr id="19" name="Shape 14"/>
          <p:cNvSpPr/>
          <p:nvPr/>
        </p:nvSpPr>
        <p:spPr>
          <a:xfrm>
            <a:off x="7520047" y="5152549"/>
            <a:ext cx="607219" cy="22860"/>
          </a:xfrm>
          <a:prstGeom prst="roundRect">
            <a:avLst>
              <a:gd name="adj" fmla="val 1328200"/>
            </a:avLst>
          </a:prstGeom>
          <a:solidFill>
            <a:srgbClr val="BACFDD"/>
          </a:solidFill>
          <a:ln/>
        </p:spPr>
      </p:sp>
      <p:sp>
        <p:nvSpPr>
          <p:cNvPr id="20" name="Shape 15"/>
          <p:cNvSpPr/>
          <p:nvPr/>
        </p:nvSpPr>
        <p:spPr>
          <a:xfrm>
            <a:off x="7087493" y="4936331"/>
            <a:ext cx="455414" cy="455414"/>
          </a:xfrm>
          <a:prstGeom prst="roundRect">
            <a:avLst>
              <a:gd name="adj" fmla="val 66670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pic>
        <p:nvPicPr>
          <p:cNvPr id="2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5359" y="4964251"/>
            <a:ext cx="319564" cy="399455"/>
          </a:xfrm>
          <a:prstGeom prst="rect">
            <a:avLst/>
          </a:prstGeom>
        </p:spPr>
      </p:pic>
      <p:sp>
        <p:nvSpPr>
          <p:cNvPr id="22" name="Text 16"/>
          <p:cNvSpPr/>
          <p:nvPr/>
        </p:nvSpPr>
        <p:spPr>
          <a:xfrm>
            <a:off x="8327231" y="5005864"/>
            <a:ext cx="2759154" cy="332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Examination &amp; Analysis</a:t>
            </a:r>
            <a:endParaRPr lang="en-US" sz="2050" dirty="0"/>
          </a:p>
        </p:txBody>
      </p:sp>
      <p:sp>
        <p:nvSpPr>
          <p:cNvPr id="23" name="Text 17"/>
          <p:cNvSpPr/>
          <p:nvPr/>
        </p:nvSpPr>
        <p:spPr>
          <a:xfrm>
            <a:off x="8327231" y="5460206"/>
            <a:ext cx="5594747" cy="647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Extract and interpret evidence. Discover hidden or deleted information through specialized techniques.</a:t>
            </a:r>
            <a:endParaRPr lang="en-US" sz="1550" dirty="0"/>
          </a:p>
        </p:txBody>
      </p:sp>
      <p:sp>
        <p:nvSpPr>
          <p:cNvPr id="24" name="Shape 18"/>
          <p:cNvSpPr/>
          <p:nvPr/>
        </p:nvSpPr>
        <p:spPr>
          <a:xfrm>
            <a:off x="6503134" y="6199346"/>
            <a:ext cx="607219" cy="22860"/>
          </a:xfrm>
          <a:prstGeom prst="roundRect">
            <a:avLst>
              <a:gd name="adj" fmla="val 1328200"/>
            </a:avLst>
          </a:prstGeom>
          <a:solidFill>
            <a:srgbClr val="BACFDD"/>
          </a:solidFill>
          <a:ln/>
        </p:spPr>
      </p:sp>
      <p:sp>
        <p:nvSpPr>
          <p:cNvPr id="25" name="Shape 19"/>
          <p:cNvSpPr/>
          <p:nvPr/>
        </p:nvSpPr>
        <p:spPr>
          <a:xfrm>
            <a:off x="7087493" y="5983129"/>
            <a:ext cx="455414" cy="455414"/>
          </a:xfrm>
          <a:prstGeom prst="roundRect">
            <a:avLst>
              <a:gd name="adj" fmla="val 66670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pic>
        <p:nvPicPr>
          <p:cNvPr id="2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55359" y="6011049"/>
            <a:ext cx="319564" cy="399455"/>
          </a:xfrm>
          <a:prstGeom prst="rect">
            <a:avLst/>
          </a:prstGeom>
        </p:spPr>
      </p:pic>
      <p:sp>
        <p:nvSpPr>
          <p:cNvPr id="27" name="Text 20"/>
          <p:cNvSpPr/>
          <p:nvPr/>
        </p:nvSpPr>
        <p:spPr>
          <a:xfrm>
            <a:off x="3021925" y="6052661"/>
            <a:ext cx="3281243" cy="332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Documentation &amp; Reporting</a:t>
            </a:r>
            <a:endParaRPr lang="en-US" sz="2050" dirty="0"/>
          </a:p>
        </p:txBody>
      </p:sp>
      <p:sp>
        <p:nvSpPr>
          <p:cNvPr id="28" name="Text 21"/>
          <p:cNvSpPr/>
          <p:nvPr/>
        </p:nvSpPr>
        <p:spPr>
          <a:xfrm>
            <a:off x="708422" y="6507004"/>
            <a:ext cx="5594747" cy="647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Record findings comprehensively. Prepare reports suitable for legal proceedings and internal review.</a:t>
            </a:r>
            <a:endParaRPr lang="en-US" sz="15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05552" y="475774"/>
            <a:ext cx="7764185" cy="5692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Types of Cyber Forensics Investigation</a:t>
            </a:r>
            <a:endParaRPr lang="en-US" sz="35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18423" y="3232190"/>
            <a:ext cx="9393317" cy="9393317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8870" y="6657796"/>
            <a:ext cx="291941" cy="364927"/>
          </a:xfrm>
          <a:prstGeom prst="rect">
            <a:avLst/>
          </a:prstGeom>
        </p:spPr>
      </p:pic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8423" y="3232190"/>
            <a:ext cx="9393317" cy="9393317"/>
          </a:xfrm>
          <a:prstGeom prst="rect">
            <a:avLst/>
          </a:prstGeom>
        </p:spPr>
      </p:pic>
      <p:pic>
        <p:nvPicPr>
          <p:cNvPr id="6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8554" y="4896624"/>
            <a:ext cx="291941" cy="364927"/>
          </a:xfrm>
          <a:prstGeom prst="rect">
            <a:avLst/>
          </a:prstGeom>
        </p:spPr>
      </p:pic>
      <p:pic>
        <p:nvPicPr>
          <p:cNvPr id="7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8423" y="3232190"/>
            <a:ext cx="9393317" cy="9393317"/>
          </a:xfrm>
          <a:prstGeom prst="rect">
            <a:avLst/>
          </a:prstGeom>
        </p:spPr>
      </p:pic>
      <p:pic>
        <p:nvPicPr>
          <p:cNvPr id="8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69051" y="4223802"/>
            <a:ext cx="291941" cy="364927"/>
          </a:xfrm>
          <a:prstGeom prst="rect">
            <a:avLst/>
          </a:prstGeom>
        </p:spPr>
      </p:pic>
      <p:pic>
        <p:nvPicPr>
          <p:cNvPr id="9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18423" y="3232190"/>
            <a:ext cx="9393317" cy="9393317"/>
          </a:xfrm>
          <a:prstGeom prst="rect">
            <a:avLst/>
          </a:prstGeom>
        </p:spPr>
      </p:pic>
      <p:pic>
        <p:nvPicPr>
          <p:cNvPr id="10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39429" y="4896624"/>
            <a:ext cx="291941" cy="364927"/>
          </a:xfrm>
          <a:prstGeom prst="rect">
            <a:avLst/>
          </a:prstGeom>
        </p:spPr>
      </p:pic>
      <p:pic>
        <p:nvPicPr>
          <p:cNvPr id="11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18423" y="3232190"/>
            <a:ext cx="9393317" cy="9393317"/>
          </a:xfrm>
          <a:prstGeom prst="rect">
            <a:avLst/>
          </a:prstGeom>
        </p:spPr>
      </p:pic>
      <p:pic>
        <p:nvPicPr>
          <p:cNvPr id="12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519112" y="6657796"/>
            <a:ext cx="291941" cy="364927"/>
          </a:xfrm>
          <a:prstGeom prst="rect">
            <a:avLst/>
          </a:prstGeom>
        </p:spPr>
      </p:pic>
      <p:sp>
        <p:nvSpPr>
          <p:cNvPr id="13" name="Text 1"/>
          <p:cNvSpPr/>
          <p:nvPr/>
        </p:nvSpPr>
        <p:spPr>
          <a:xfrm>
            <a:off x="705207" y="3061454"/>
            <a:ext cx="2276832" cy="2845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Computer Forensics</a:t>
            </a:r>
            <a:endParaRPr lang="en-US" sz="1750" dirty="0"/>
          </a:p>
        </p:txBody>
      </p:sp>
      <p:sp>
        <p:nvSpPr>
          <p:cNvPr id="14" name="Text 2"/>
          <p:cNvSpPr/>
          <p:nvPr/>
        </p:nvSpPr>
        <p:spPr>
          <a:xfrm>
            <a:off x="605552" y="3449836"/>
            <a:ext cx="2476143" cy="13835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Examines personal computers and local storage. Recovers deleted files and analyzes user activity.</a:t>
            </a:r>
            <a:endParaRPr lang="en-US" sz="1350" dirty="0"/>
          </a:p>
        </p:txBody>
      </p:sp>
      <p:sp>
        <p:nvSpPr>
          <p:cNvPr id="15" name="Text 3"/>
          <p:cNvSpPr/>
          <p:nvPr/>
        </p:nvSpPr>
        <p:spPr>
          <a:xfrm>
            <a:off x="3440906" y="1929170"/>
            <a:ext cx="2276832" cy="2845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Network Forensics</a:t>
            </a:r>
            <a:endParaRPr lang="en-US" sz="1750" dirty="0"/>
          </a:p>
        </p:txBody>
      </p:sp>
      <p:sp>
        <p:nvSpPr>
          <p:cNvPr id="16" name="Text 4"/>
          <p:cNvSpPr/>
          <p:nvPr/>
        </p:nvSpPr>
        <p:spPr>
          <a:xfrm>
            <a:off x="3341251" y="2317552"/>
            <a:ext cx="2476262" cy="1106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Analyzes traffic patterns and suspicious connections. Examines firewall logs and packet captures.</a:t>
            </a:r>
            <a:endParaRPr lang="en-US" sz="1350" dirty="0"/>
          </a:p>
        </p:txBody>
      </p:sp>
      <p:sp>
        <p:nvSpPr>
          <p:cNvPr id="17" name="Text 5"/>
          <p:cNvSpPr/>
          <p:nvPr/>
        </p:nvSpPr>
        <p:spPr>
          <a:xfrm>
            <a:off x="6176724" y="1391007"/>
            <a:ext cx="2276832" cy="2845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Mobile Forensics</a:t>
            </a:r>
            <a:endParaRPr lang="en-US" sz="1750" dirty="0"/>
          </a:p>
        </p:txBody>
      </p:sp>
      <p:sp>
        <p:nvSpPr>
          <p:cNvPr id="18" name="Text 6"/>
          <p:cNvSpPr/>
          <p:nvPr/>
        </p:nvSpPr>
        <p:spPr>
          <a:xfrm>
            <a:off x="6077069" y="1779389"/>
            <a:ext cx="2476143" cy="1106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Extracts data from smartphones and tablets. Recovers messages, location data, and app usage.</a:t>
            </a:r>
            <a:endParaRPr lang="en-US" sz="1350" dirty="0"/>
          </a:p>
        </p:txBody>
      </p:sp>
      <p:sp>
        <p:nvSpPr>
          <p:cNvPr id="19" name="Text 7"/>
          <p:cNvSpPr/>
          <p:nvPr/>
        </p:nvSpPr>
        <p:spPr>
          <a:xfrm>
            <a:off x="8912423" y="1652468"/>
            <a:ext cx="2276832" cy="2845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Cloud Forensics</a:t>
            </a:r>
            <a:endParaRPr lang="en-US" sz="1750" dirty="0"/>
          </a:p>
        </p:txBody>
      </p:sp>
      <p:sp>
        <p:nvSpPr>
          <p:cNvPr id="20" name="Text 8"/>
          <p:cNvSpPr/>
          <p:nvPr/>
        </p:nvSpPr>
        <p:spPr>
          <a:xfrm>
            <a:off x="8812768" y="2040850"/>
            <a:ext cx="2476262" cy="13835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Investigates virtualized environments and distributed storage. Handles multi-tenant data challenges.</a:t>
            </a:r>
            <a:endParaRPr lang="en-US" sz="1350" dirty="0"/>
          </a:p>
        </p:txBody>
      </p:sp>
      <p:sp>
        <p:nvSpPr>
          <p:cNvPr id="21" name="Text 9"/>
          <p:cNvSpPr/>
          <p:nvPr/>
        </p:nvSpPr>
        <p:spPr>
          <a:xfrm>
            <a:off x="11548586" y="2776895"/>
            <a:ext cx="2476143" cy="5691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Specialized Device Forensics</a:t>
            </a:r>
            <a:endParaRPr lang="en-US" sz="1750" dirty="0"/>
          </a:p>
        </p:txBody>
      </p:sp>
      <p:sp>
        <p:nvSpPr>
          <p:cNvPr id="22" name="Text 10"/>
          <p:cNvSpPr/>
          <p:nvPr/>
        </p:nvSpPr>
        <p:spPr>
          <a:xfrm>
            <a:off x="11548586" y="3449836"/>
            <a:ext cx="2476143" cy="13835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Examines IoT devices and embedded systems. Requires custom approaches for proprietary hardware.</a:t>
            </a:r>
            <a:endParaRPr lang="en-US" sz="13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87705" y="787956"/>
            <a:ext cx="7768590" cy="12930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050"/>
              </a:lnSpc>
              <a:buNone/>
            </a:pPr>
            <a:r>
              <a:rPr lang="en-US" sz="40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Digital Evidence Collection Process</a:t>
            </a:r>
            <a:endParaRPr lang="en-US" sz="4050" dirty="0"/>
          </a:p>
        </p:txBody>
      </p:sp>
      <p:sp>
        <p:nvSpPr>
          <p:cNvPr id="4" name="Shape 1"/>
          <p:cNvSpPr/>
          <p:nvPr/>
        </p:nvSpPr>
        <p:spPr>
          <a:xfrm>
            <a:off x="687705" y="2375654"/>
            <a:ext cx="147280" cy="1070015"/>
          </a:xfrm>
          <a:prstGeom prst="roundRect">
            <a:avLst>
              <a:gd name="adj" fmla="val 200150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129665" y="2375654"/>
            <a:ext cx="2585799" cy="323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System Isolation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1129665" y="2816781"/>
            <a:ext cx="7326630" cy="6288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Secure affected systems to prevent contamination. Disconnect network access when appropriate. Document the state before changes.</a:t>
            </a:r>
            <a:endParaRPr lang="en-US" sz="1500" dirty="0"/>
          </a:p>
        </p:txBody>
      </p:sp>
      <p:sp>
        <p:nvSpPr>
          <p:cNvPr id="7" name="Shape 4"/>
          <p:cNvSpPr/>
          <p:nvPr/>
        </p:nvSpPr>
        <p:spPr>
          <a:xfrm>
            <a:off x="982385" y="3642122"/>
            <a:ext cx="147280" cy="1070015"/>
          </a:xfrm>
          <a:prstGeom prst="roundRect">
            <a:avLst>
              <a:gd name="adj" fmla="val 200150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424345" y="3642122"/>
            <a:ext cx="2585799" cy="323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Forensic Imaging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1424345" y="4083248"/>
            <a:ext cx="7031950" cy="6288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Use write blockers to prevent modifications. Create bit-by-bit copies of storage media. Verify images with hash values.</a:t>
            </a:r>
            <a:endParaRPr lang="en-US" sz="1500" dirty="0"/>
          </a:p>
        </p:txBody>
      </p:sp>
      <p:sp>
        <p:nvSpPr>
          <p:cNvPr id="10" name="Shape 7"/>
          <p:cNvSpPr/>
          <p:nvPr/>
        </p:nvSpPr>
        <p:spPr>
          <a:xfrm>
            <a:off x="1277183" y="4908590"/>
            <a:ext cx="147280" cy="1070015"/>
          </a:xfrm>
          <a:prstGeom prst="roundRect">
            <a:avLst>
              <a:gd name="adj" fmla="val 200150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719143" y="4908590"/>
            <a:ext cx="2994303" cy="323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Comprehensive Collection</a:t>
            </a:r>
            <a:endParaRPr lang="en-US" sz="2000" dirty="0"/>
          </a:p>
        </p:txBody>
      </p:sp>
      <p:sp>
        <p:nvSpPr>
          <p:cNvPr id="12" name="Text 9"/>
          <p:cNvSpPr/>
          <p:nvPr/>
        </p:nvSpPr>
        <p:spPr>
          <a:xfrm>
            <a:off x="1719143" y="5349716"/>
            <a:ext cx="6737152" cy="6288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Gather logs, memory dumps, and network captures. Collect both volatile and non-volatile data. Prioritize time-sensitive information.</a:t>
            </a:r>
            <a:endParaRPr lang="en-US" sz="1500" dirty="0"/>
          </a:p>
        </p:txBody>
      </p:sp>
      <p:sp>
        <p:nvSpPr>
          <p:cNvPr id="13" name="Shape 10"/>
          <p:cNvSpPr/>
          <p:nvPr/>
        </p:nvSpPr>
        <p:spPr>
          <a:xfrm>
            <a:off x="1571982" y="6175058"/>
            <a:ext cx="147280" cy="1070015"/>
          </a:xfrm>
          <a:prstGeom prst="roundRect">
            <a:avLst>
              <a:gd name="adj" fmla="val 200150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2013942" y="6175058"/>
            <a:ext cx="2585799" cy="323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Chain of Custody</a:t>
            </a:r>
            <a:endParaRPr lang="en-US" sz="2000" dirty="0"/>
          </a:p>
        </p:txBody>
      </p:sp>
      <p:sp>
        <p:nvSpPr>
          <p:cNvPr id="15" name="Text 12"/>
          <p:cNvSpPr/>
          <p:nvPr/>
        </p:nvSpPr>
        <p:spPr>
          <a:xfrm>
            <a:off x="2013942" y="6616184"/>
            <a:ext cx="6442353" cy="6288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Document who handled evidence and when. Record all transfers between team members. Maintain secure storage for all items.</a:t>
            </a:r>
            <a:endParaRPr lang="en-US" sz="15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24932" y="961549"/>
            <a:ext cx="6565821" cy="6001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700"/>
              </a:lnSpc>
              <a:buNone/>
            </a:pPr>
            <a:r>
              <a:rPr lang="en-US" sz="37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Forensics Analysis Preparation</a:t>
            </a:r>
            <a:endParaRPr lang="en-US" sz="37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4932" y="1835348"/>
            <a:ext cx="912257" cy="135814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310795" y="2017752"/>
            <a:ext cx="2400776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Evidence Verification</a:t>
            </a:r>
            <a:endParaRPr lang="en-US" sz="1850" dirty="0"/>
          </a:p>
        </p:txBody>
      </p:sp>
      <p:sp>
        <p:nvSpPr>
          <p:cNvPr id="6" name="Text 2"/>
          <p:cNvSpPr/>
          <p:nvPr/>
        </p:nvSpPr>
        <p:spPr>
          <a:xfrm>
            <a:off x="7310795" y="2427208"/>
            <a:ext cx="6681073" cy="5838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Calculate and compare hash values. Ensure data integrity before analysis begins. Document validation procedures thoroughly.</a:t>
            </a:r>
            <a:endParaRPr lang="en-US" sz="14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4932" y="3193494"/>
            <a:ext cx="912257" cy="135814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310795" y="3375898"/>
            <a:ext cx="2484596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Lab Environment Setup</a:t>
            </a:r>
            <a:endParaRPr lang="en-US" sz="1850" dirty="0"/>
          </a:p>
        </p:txBody>
      </p:sp>
      <p:sp>
        <p:nvSpPr>
          <p:cNvPr id="9" name="Text 4"/>
          <p:cNvSpPr/>
          <p:nvPr/>
        </p:nvSpPr>
        <p:spPr>
          <a:xfrm>
            <a:off x="7310795" y="3785354"/>
            <a:ext cx="6681073" cy="5838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Prepare isolated analysis workstations. Install forensic software suites. Configure virtual machines for malware analysis.</a:t>
            </a:r>
            <a:endParaRPr lang="en-US" sz="14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4932" y="4551640"/>
            <a:ext cx="912257" cy="135814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310795" y="4734044"/>
            <a:ext cx="2400776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Target Determination</a:t>
            </a:r>
            <a:endParaRPr lang="en-US" sz="1850" dirty="0"/>
          </a:p>
        </p:txBody>
      </p:sp>
      <p:sp>
        <p:nvSpPr>
          <p:cNvPr id="12" name="Text 6"/>
          <p:cNvSpPr/>
          <p:nvPr/>
        </p:nvSpPr>
        <p:spPr>
          <a:xfrm>
            <a:off x="7310795" y="5143500"/>
            <a:ext cx="6681073" cy="5838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Identify key evidence sources to examine. Create analysis strategy based on case objectives. Focus on high-value data first.</a:t>
            </a:r>
            <a:endParaRPr lang="en-US" sz="140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4932" y="5909786"/>
            <a:ext cx="912257" cy="1358146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310795" y="6092190"/>
            <a:ext cx="2451259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Workflow Prioritization</a:t>
            </a:r>
            <a:endParaRPr lang="en-US" sz="1850" dirty="0"/>
          </a:p>
        </p:txBody>
      </p:sp>
      <p:sp>
        <p:nvSpPr>
          <p:cNvPr id="15" name="Text 8"/>
          <p:cNvSpPr/>
          <p:nvPr/>
        </p:nvSpPr>
        <p:spPr>
          <a:xfrm>
            <a:off x="7310795" y="6501646"/>
            <a:ext cx="6681073" cy="5838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Establish examination sequence. Allocate resources to critical areas. Create timeline for deliverables and interim reports.</a:t>
            </a:r>
            <a:endParaRPr lang="en-US" sz="14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43533" y="995124"/>
            <a:ext cx="7001708" cy="6048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750"/>
              </a:lnSpc>
              <a:buNone/>
            </a:pPr>
            <a:r>
              <a:rPr lang="en-US" sz="380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Special Cases in Cyber Forensics</a:t>
            </a:r>
            <a:endParaRPr lang="en-US" sz="3800" dirty="0"/>
          </a:p>
        </p:txBody>
      </p:sp>
      <p:sp>
        <p:nvSpPr>
          <p:cNvPr id="4" name="Shape 1"/>
          <p:cNvSpPr/>
          <p:nvPr/>
        </p:nvSpPr>
        <p:spPr>
          <a:xfrm>
            <a:off x="643533" y="1875711"/>
            <a:ext cx="413742" cy="413742"/>
          </a:xfrm>
          <a:prstGeom prst="roundRect">
            <a:avLst>
              <a:gd name="adj" fmla="val 66667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207" y="1901071"/>
            <a:ext cx="290274" cy="362903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241108" y="1938814"/>
            <a:ext cx="2709743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Encrypted Data Recovery</a:t>
            </a:r>
            <a:endParaRPr lang="en-US" sz="1900" dirty="0"/>
          </a:p>
        </p:txBody>
      </p:sp>
      <p:sp>
        <p:nvSpPr>
          <p:cNvPr id="7" name="Text 3"/>
          <p:cNvSpPr/>
          <p:nvPr/>
        </p:nvSpPr>
        <p:spPr>
          <a:xfrm>
            <a:off x="1241108" y="2351484"/>
            <a:ext cx="7259360" cy="5881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Employ specialized techniques for protected information. Use legal means to obtain keys when possible. Document all decryption attempts.</a:t>
            </a:r>
            <a:endParaRPr lang="en-US" sz="1400" dirty="0"/>
          </a:p>
        </p:txBody>
      </p:sp>
      <p:sp>
        <p:nvSpPr>
          <p:cNvPr id="8" name="Shape 4"/>
          <p:cNvSpPr/>
          <p:nvPr/>
        </p:nvSpPr>
        <p:spPr>
          <a:xfrm>
            <a:off x="643533" y="3307318"/>
            <a:ext cx="413742" cy="413742"/>
          </a:xfrm>
          <a:prstGeom prst="roundRect">
            <a:avLst>
              <a:gd name="adj" fmla="val 66667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207" y="3332678"/>
            <a:ext cx="290274" cy="362903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241108" y="3370421"/>
            <a:ext cx="2419469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Live System Analysis</a:t>
            </a:r>
            <a:endParaRPr lang="en-US" sz="1900" dirty="0"/>
          </a:p>
        </p:txBody>
      </p:sp>
      <p:sp>
        <p:nvSpPr>
          <p:cNvPr id="11" name="Text 6"/>
          <p:cNvSpPr/>
          <p:nvPr/>
        </p:nvSpPr>
        <p:spPr>
          <a:xfrm>
            <a:off x="1241108" y="3783092"/>
            <a:ext cx="7259360" cy="5881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Capture volatile memory before shutdown. Document running processes and network connections. Preserve ephemeral evidence quickly.</a:t>
            </a:r>
            <a:endParaRPr lang="en-US" sz="1400" dirty="0"/>
          </a:p>
        </p:txBody>
      </p:sp>
      <p:sp>
        <p:nvSpPr>
          <p:cNvPr id="12" name="Shape 7"/>
          <p:cNvSpPr/>
          <p:nvPr/>
        </p:nvSpPr>
        <p:spPr>
          <a:xfrm>
            <a:off x="643533" y="4738926"/>
            <a:ext cx="413742" cy="413742"/>
          </a:xfrm>
          <a:prstGeom prst="roundRect">
            <a:avLst>
              <a:gd name="adj" fmla="val 66667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207" y="4764286"/>
            <a:ext cx="290274" cy="362903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241108" y="4802029"/>
            <a:ext cx="3478411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Multi-Jurisdiction Investigations</a:t>
            </a:r>
            <a:endParaRPr lang="en-US" sz="1900" dirty="0"/>
          </a:p>
        </p:txBody>
      </p:sp>
      <p:sp>
        <p:nvSpPr>
          <p:cNvPr id="15" name="Text 9"/>
          <p:cNvSpPr/>
          <p:nvPr/>
        </p:nvSpPr>
        <p:spPr>
          <a:xfrm>
            <a:off x="1241108" y="5214699"/>
            <a:ext cx="7259360" cy="5881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Navigate different legal frameworks across borders. Coordinate with international authorities. Ensure evidence admissibility in relevant courts.</a:t>
            </a:r>
            <a:endParaRPr lang="en-US" sz="1400" dirty="0"/>
          </a:p>
        </p:txBody>
      </p:sp>
      <p:sp>
        <p:nvSpPr>
          <p:cNvPr id="16" name="Shape 10"/>
          <p:cNvSpPr/>
          <p:nvPr/>
        </p:nvSpPr>
        <p:spPr>
          <a:xfrm>
            <a:off x="643533" y="6170533"/>
            <a:ext cx="413742" cy="413742"/>
          </a:xfrm>
          <a:prstGeom prst="roundRect">
            <a:avLst>
              <a:gd name="adj" fmla="val 66667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pic>
        <p:nvPicPr>
          <p:cNvPr id="17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207" y="6195893"/>
            <a:ext cx="290274" cy="362903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1241108" y="6233636"/>
            <a:ext cx="2485906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Novel Malware Analysis</a:t>
            </a:r>
            <a:endParaRPr lang="en-US" sz="1900" dirty="0"/>
          </a:p>
        </p:txBody>
      </p:sp>
      <p:sp>
        <p:nvSpPr>
          <p:cNvPr id="19" name="Text 12"/>
          <p:cNvSpPr/>
          <p:nvPr/>
        </p:nvSpPr>
        <p:spPr>
          <a:xfrm>
            <a:off x="1241108" y="6646307"/>
            <a:ext cx="7259360" cy="5881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Identify zero-day threats safely. Use sandboxed environments for dynamic analysis. Develop custom extraction tools when needed.</a:t>
            </a:r>
            <a:endParaRPr lang="en-US" sz="14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4023" y="592455"/>
            <a:ext cx="13122354" cy="14173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Summary: Key Principles of Cyber Forensics Methodology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22665" y="2440662"/>
            <a:ext cx="1623774" cy="1259086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2985" y="3037403"/>
            <a:ext cx="302895" cy="37873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061823" y="2656046"/>
            <a:ext cx="306300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Structured Investigation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5061823" y="3139559"/>
            <a:ext cx="4702373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Follow systematic phases for reliable results</a:t>
            </a:r>
            <a:endParaRPr lang="en-US" sz="1650" dirty="0"/>
          </a:p>
        </p:txBody>
      </p:sp>
      <p:sp>
        <p:nvSpPr>
          <p:cNvPr id="7" name="Shape 3"/>
          <p:cNvSpPr/>
          <p:nvPr/>
        </p:nvSpPr>
        <p:spPr>
          <a:xfrm>
            <a:off x="4900255" y="3711416"/>
            <a:ext cx="8922306" cy="15240"/>
          </a:xfrm>
          <a:prstGeom prst="roundRect">
            <a:avLst>
              <a:gd name="adj" fmla="val 2120718"/>
            </a:avLst>
          </a:prstGeom>
          <a:solidFill>
            <a:srgbClr val="BACFDD"/>
          </a:solidFill>
          <a:ln/>
        </p:spPr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0658" y="3753564"/>
            <a:ext cx="3247668" cy="1259086"/>
          </a:xfrm>
          <a:prstGeom prst="rect">
            <a:avLst/>
          </a:prstGeom>
        </p:spPr>
      </p:pic>
      <p:pic>
        <p:nvPicPr>
          <p:cNvPr id="9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2985" y="4193738"/>
            <a:ext cx="302895" cy="378738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5873710" y="3968948"/>
            <a:ext cx="283499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Evidence Integrity</a:t>
            </a:r>
            <a:endParaRPr lang="en-US" sz="2200" dirty="0"/>
          </a:p>
        </p:txBody>
      </p:sp>
      <p:sp>
        <p:nvSpPr>
          <p:cNvPr id="11" name="Text 5"/>
          <p:cNvSpPr/>
          <p:nvPr/>
        </p:nvSpPr>
        <p:spPr>
          <a:xfrm>
            <a:off x="5873710" y="4452461"/>
            <a:ext cx="5206365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Maintain unaltered data throughout the process</a:t>
            </a:r>
            <a:endParaRPr lang="en-US" sz="1650" dirty="0"/>
          </a:p>
        </p:txBody>
      </p:sp>
      <p:sp>
        <p:nvSpPr>
          <p:cNvPr id="12" name="Shape 6"/>
          <p:cNvSpPr/>
          <p:nvPr/>
        </p:nvSpPr>
        <p:spPr>
          <a:xfrm>
            <a:off x="5712143" y="5024318"/>
            <a:ext cx="8110418" cy="15240"/>
          </a:xfrm>
          <a:prstGeom prst="roundRect">
            <a:avLst>
              <a:gd name="adj" fmla="val 2120718"/>
            </a:avLst>
          </a:prstGeom>
          <a:solidFill>
            <a:srgbClr val="BACFDD"/>
          </a:solidFill>
          <a:ln/>
        </p:spPr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98771" y="5066467"/>
            <a:ext cx="4871561" cy="1259086"/>
          </a:xfrm>
          <a:prstGeom prst="rect">
            <a:avLst/>
          </a:prstGeom>
        </p:spPr>
      </p:pic>
      <p:pic>
        <p:nvPicPr>
          <p:cNvPr id="14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83104" y="5506641"/>
            <a:ext cx="302895" cy="378738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6685717" y="5281851"/>
            <a:ext cx="283499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Clear Documentation</a:t>
            </a:r>
            <a:endParaRPr lang="en-US" sz="2200" dirty="0"/>
          </a:p>
        </p:txBody>
      </p:sp>
      <p:sp>
        <p:nvSpPr>
          <p:cNvPr id="16" name="Text 8"/>
          <p:cNvSpPr/>
          <p:nvPr/>
        </p:nvSpPr>
        <p:spPr>
          <a:xfrm>
            <a:off x="6685717" y="5765363"/>
            <a:ext cx="4956096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Record all actions for legal and internal review</a:t>
            </a:r>
            <a:endParaRPr lang="en-US" sz="1650" dirty="0"/>
          </a:p>
        </p:txBody>
      </p:sp>
      <p:sp>
        <p:nvSpPr>
          <p:cNvPr id="17" name="Shape 9"/>
          <p:cNvSpPr/>
          <p:nvPr/>
        </p:nvSpPr>
        <p:spPr>
          <a:xfrm>
            <a:off x="6524149" y="6337221"/>
            <a:ext cx="7298412" cy="15240"/>
          </a:xfrm>
          <a:prstGeom prst="roundRect">
            <a:avLst>
              <a:gd name="adj" fmla="val 2120718"/>
            </a:avLst>
          </a:prstGeom>
          <a:solidFill>
            <a:srgbClr val="BACFDD"/>
          </a:solidFill>
          <a:ln/>
        </p:spPr>
      </p:sp>
      <p:pic>
        <p:nvPicPr>
          <p:cNvPr id="1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6765" y="6379369"/>
            <a:ext cx="6495455" cy="1259086"/>
          </a:xfrm>
          <a:prstGeom prst="rect">
            <a:avLst/>
          </a:prstGeom>
        </p:spPr>
      </p:pic>
      <p:pic>
        <p:nvPicPr>
          <p:cNvPr id="1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82985" y="6819543"/>
            <a:ext cx="302895" cy="378738"/>
          </a:xfrm>
          <a:prstGeom prst="rect">
            <a:avLst/>
          </a:prstGeom>
        </p:spPr>
      </p:pic>
      <p:sp>
        <p:nvSpPr>
          <p:cNvPr id="20" name="Text 10"/>
          <p:cNvSpPr/>
          <p:nvPr/>
        </p:nvSpPr>
        <p:spPr>
          <a:xfrm>
            <a:off x="7497604" y="6594753"/>
            <a:ext cx="307919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Methodology Adaptation</a:t>
            </a:r>
            <a:endParaRPr lang="en-US" sz="2200" dirty="0"/>
          </a:p>
        </p:txBody>
      </p:sp>
      <p:sp>
        <p:nvSpPr>
          <p:cNvPr id="21" name="Text 11"/>
          <p:cNvSpPr/>
          <p:nvPr/>
        </p:nvSpPr>
        <p:spPr>
          <a:xfrm>
            <a:off x="7497604" y="7078266"/>
            <a:ext cx="5568553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Evolve techniques for new technologies and threats</a:t>
            </a:r>
            <a:endParaRPr lang="en-US" sz="16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2025-06-01T15:25:05Z</dcterms:created>
  <dcterms:modified xsi:type="dcterms:W3CDTF">2025-06-01T15:25:05Z</dcterms:modified>
</cp:coreProperties>
</file>